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9" r:id="rId4"/>
    <p:sldId id="264" r:id="rId5"/>
    <p:sldId id="261" r:id="rId6"/>
    <p:sldId id="262" r:id="rId7"/>
    <p:sldId id="265" r:id="rId8"/>
    <p:sldId id="269" r:id="rId9"/>
    <p:sldId id="270" r:id="rId10"/>
    <p:sldId id="263" r:id="rId11"/>
    <p:sldId id="267" r:id="rId12"/>
    <p:sldId id="268" r:id="rId13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430D4D-30ED-BA1D-C207-5320D9D4C68E}" v="229" dt="2025-03-08T16:58:17.350"/>
    <p1510:client id="{A6F6CCA7-09F8-4848-A2DA-41BEF427C463}" v="563" dt="2025-03-08T05:26:41.2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58C32E-5589-40F9-B879-86891378D7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F7EC6C-1FFB-47F5-A178-92582D8F65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A9CE59-6421-47D3-AB03-4D806E11B2BA}" type="datetime1">
              <a:rPr lang="en-GB" smtClean="0"/>
              <a:t>08/03/2025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240725-CEE4-4CFC-A53A-3A48BBF5A0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B6E10B-36A5-4ACE-AFD4-6C40668C867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63A711-026C-46C5-84E3-1DBF64D5D1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1750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B8C002-8F7D-4A85-8505-43C93CACAE88}" type="datetime1">
              <a:rPr lang="en-GB" smtClean="0"/>
              <a:pPr/>
              <a:t>08/03/2025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865C22-0DF6-4B3A-84DA-56EA7DEAF93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650879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65C22-0DF6-4B3A-84DA-56EA7DEAF93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6367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rtlCol="0"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rtlCol="0"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8363BB-E335-4457-A1D5-54470B8115D2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rtlCol="0" anchor="ctr">
            <a:normAutofit/>
          </a:bodyPr>
          <a:lstStyle>
            <a:lvl1pPr algn="l">
              <a:defRPr sz="44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299E73-3995-4EB1-8AFB-DFE74C6EE814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rtlCol="0" anchor="ctr">
            <a:normAutofit/>
          </a:bodyPr>
          <a:lstStyle>
            <a:lvl1pPr algn="l">
              <a:defRPr sz="44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F3828B-15A0-4EE1-924F-8EB7E760B69A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n-GB" sz="8000" noProof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n-GB" sz="8000" noProof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GB" noProof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rtlCol="0" anchor="b">
            <a:normAutofit/>
          </a:bodyPr>
          <a:lstStyle>
            <a:lvl1pPr algn="l">
              <a:defRPr sz="44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90157B-4278-4934-9CFE-8682E72A3622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rtlCol="0" anchor="ctr">
            <a:normAutofit/>
          </a:bodyPr>
          <a:lstStyle>
            <a:lvl1pPr algn="l">
              <a:defRPr sz="44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F31BA3-5A19-4D58-BDCD-31A8C49CE101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n-GB" sz="8000" noProof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n-GB" sz="8000" noProof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rtlCol="0" anchor="ctr">
            <a:normAutofit/>
          </a:bodyPr>
          <a:lstStyle>
            <a:lvl1pPr algn="l">
              <a:defRPr sz="44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92E557-CC1A-46CB-A4E4-E8F132DE35CA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DFB725-621A-47E3-9F94-86000D02EC36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9333C77-0158-454C-844F-B7AB9BD7DAD4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rtlCol="0" anchor="ctr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87BF6C-CBB8-46C2-BD2F-DD8B037C38E9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636FD8-57EE-4BF6-93D0-CFE4927E6B6B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rtlCol="0"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1398DC-39A0-4D49-8116-967B5FF84C45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F9F84F-7ECE-4C69-911D-0DE73FC435F8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FF9F0C5-380F-41C2-899A-BAC0F0927E16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C0EA37-CD25-4310-BFA1-F37695ECC25E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119FF7-A8C3-43E6-AAD2-57D5AC494C44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026D02-296D-4888-85F3-7CF9F6F38CB4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rtlCol="0" anchor="b">
            <a:normAutofit/>
          </a:bodyPr>
          <a:lstStyle>
            <a:lvl1pPr>
              <a:defRPr sz="20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17C72E5-9104-45E2-84E7-02AEA9071D56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19954A3-9DFD-4C44-94BA-B95130A3BA1C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CE63E1-D066-4741-B9A7-6CD0E5635AAE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C537A32-6DC9-4DCC-84EE-42C24D5DD25D}" type="datetime1">
              <a:rPr lang="en-GB" noProof="0" smtClean="0"/>
              <a:t>08/03/2025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rtl="0"/>
            <a:fld id="{D57F1E4F-1CFF-5643-939E-217C01CDF56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8792" y="2089223"/>
            <a:ext cx="7766936" cy="1646302"/>
          </a:xfrm>
        </p:spPr>
        <p:txBody>
          <a:bodyPr rtlCol="0"/>
          <a:lstStyle/>
          <a:p>
            <a:r>
              <a:rPr lang="en-GB" sz="7200"/>
              <a:t>Ace the Space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019507"/>
            <a:ext cx="7766936" cy="1096899"/>
          </a:xfrm>
        </p:spPr>
        <p:txBody>
          <a:bodyPr rtlCol="0">
            <a:normAutofit/>
          </a:bodyPr>
          <a:lstStyle/>
          <a:p>
            <a:endParaRPr lang="en-GB">
              <a:ea typeface="+mn-lt"/>
              <a:cs typeface="+mn-lt"/>
            </a:endParaRPr>
          </a:p>
          <a:p>
            <a:r>
              <a:rPr lang="en-GB" b="1" u="sng">
                <a:solidFill>
                  <a:srgbClr val="7F7F7F"/>
                </a:solidFill>
                <a:latin typeface="Trebuchet MS"/>
                <a:ea typeface="+mn-lt"/>
                <a:cs typeface="+mn-lt"/>
              </a:rPr>
              <a:t>Team</a:t>
            </a:r>
            <a:r>
              <a:rPr lang="en-GB">
                <a:solidFill>
                  <a:srgbClr val="7F7F7F"/>
                </a:solidFill>
                <a:latin typeface="Trebuchet MS"/>
                <a:ea typeface="+mn-lt"/>
                <a:cs typeface="+mn-lt"/>
              </a:rPr>
              <a:t>– Garima Mathur, Varun Prasanna Rao and Amit </a:t>
            </a:r>
            <a:r>
              <a:rPr lang="en-GB" err="1">
                <a:solidFill>
                  <a:srgbClr val="7F7F7F"/>
                </a:solidFill>
                <a:latin typeface="Trebuchet MS"/>
                <a:ea typeface="+mn-lt"/>
                <a:cs typeface="+mn-lt"/>
              </a:rPr>
              <a:t>Balasaheb</a:t>
            </a:r>
            <a:r>
              <a:rPr lang="en-GB">
                <a:solidFill>
                  <a:srgbClr val="7F7F7F"/>
                </a:solidFill>
                <a:latin typeface="Trebuchet MS"/>
                <a:ea typeface="+mn-lt"/>
                <a:cs typeface="+mn-lt"/>
              </a:rPr>
              <a:t> </a:t>
            </a:r>
            <a:r>
              <a:rPr lang="en-GB" err="1">
                <a:solidFill>
                  <a:srgbClr val="7F7F7F"/>
                </a:solidFill>
                <a:latin typeface="Trebuchet MS"/>
                <a:ea typeface="+mn-lt"/>
                <a:cs typeface="+mn-lt"/>
              </a:rPr>
              <a:t>Gangane</a:t>
            </a:r>
            <a:r>
              <a:rPr lang="en-GB">
                <a:solidFill>
                  <a:srgbClr val="7F7F7F"/>
                </a:solidFill>
                <a:latin typeface="Trebuchet MS"/>
                <a:ea typeface="+mn-lt"/>
                <a:cs typeface="+mn-lt"/>
              </a:rPr>
              <a:t> </a:t>
            </a:r>
            <a:endParaRPr lang="en-GB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131C7A8-1775-8E8D-C330-B5C9C9B45405}"/>
              </a:ext>
            </a:extLst>
          </p:cNvPr>
          <p:cNvSpPr txBox="1">
            <a:spLocks/>
          </p:cNvSpPr>
          <p:nvPr/>
        </p:nvSpPr>
        <p:spPr>
          <a:xfrm>
            <a:off x="1564874" y="3599256"/>
            <a:ext cx="7766936" cy="4271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/>
              <a:t>Modern way of </a:t>
            </a:r>
            <a:r>
              <a:rPr lang="en-GB">
                <a:ea typeface="+mn-lt"/>
                <a:cs typeface="+mn-lt"/>
              </a:rPr>
              <a:t>Acing the job market</a:t>
            </a:r>
          </a:p>
        </p:txBody>
      </p:sp>
    </p:spTree>
    <p:extLst>
      <p:ext uri="{BB962C8B-B14F-4D97-AF65-F5344CB8AC3E}">
        <p14:creationId xmlns:p14="http://schemas.microsoft.com/office/powerpoint/2010/main" val="521040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DB389-888E-BA41-85C2-BE9513765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Challenges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0944D-944B-C456-2E10-55D21280E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0001"/>
            <a:ext cx="8596668" cy="132080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/>
              <a:t>Selecting the proper dataset</a:t>
            </a:r>
          </a:p>
          <a:p>
            <a:r>
              <a:rPr lang="en-US"/>
              <a:t>Choosing the right model</a:t>
            </a:r>
          </a:p>
          <a:p>
            <a:r>
              <a:rPr lang="en-IN"/>
              <a:t>Low generalization due to dataset limitation</a:t>
            </a:r>
            <a:endParaRPr lang="en-US"/>
          </a:p>
          <a:p>
            <a:r>
              <a:rPr lang="en-IN"/>
              <a:t>Case sensitive or abbrevation can affect the searching.</a:t>
            </a:r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B1286E8-D82E-C4D7-D96F-1DB4E14D21FD}"/>
              </a:ext>
            </a:extLst>
          </p:cNvPr>
          <p:cNvSpPr txBox="1">
            <a:spLocks/>
          </p:cNvSpPr>
          <p:nvPr/>
        </p:nvSpPr>
        <p:spPr>
          <a:xfrm>
            <a:off x="677334" y="3251202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Future Scope 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890B884-7D72-9AAA-282A-38FAAB960624}"/>
              </a:ext>
            </a:extLst>
          </p:cNvPr>
          <p:cNvSpPr txBox="1">
            <a:spLocks/>
          </p:cNvSpPr>
          <p:nvPr/>
        </p:nvSpPr>
        <p:spPr>
          <a:xfrm>
            <a:off x="677334" y="3911603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C19CC75-FD39-5217-F1CF-A6E3D9607D4A}"/>
              </a:ext>
            </a:extLst>
          </p:cNvPr>
          <p:cNvSpPr txBox="1">
            <a:spLocks/>
          </p:cNvSpPr>
          <p:nvPr/>
        </p:nvSpPr>
        <p:spPr>
          <a:xfrm>
            <a:off x="677334" y="4081518"/>
            <a:ext cx="8596668" cy="25505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Advancement in Recommendation System Implementation (future consideration)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400" b="0" i="0" u="none" strike="noStrike">
                <a:solidFill>
                  <a:srgbClr val="735C0D"/>
                </a:solidFill>
                <a:effectLst/>
                <a:latin typeface="Trebuchet MS" panose="020B0703020202090204" pitchFamily="34" charset="0"/>
              </a:rPr>
              <a:t>Incorporate personalized suggestions based on resume-market alignment.</a:t>
            </a:r>
            <a:r>
              <a:rPr lang="en-GB" sz="1800" b="0" i="0">
                <a:solidFill>
                  <a:srgbClr val="000000"/>
                </a:solidFill>
                <a:effectLst/>
                <a:latin typeface="Trebuchet MS" panose="020B0703020202090204" pitchFamily="34" charset="0"/>
              </a:rPr>
              <a:t>​</a:t>
            </a:r>
          </a:p>
          <a:p>
            <a:r>
              <a:rPr lang="en-IN"/>
              <a:t>Explore Deep Learning models for textual analysis</a:t>
            </a:r>
          </a:p>
          <a:p>
            <a:r>
              <a:rPr lang="en-IN"/>
              <a:t>Increase dataset size for better learning</a:t>
            </a:r>
          </a:p>
          <a:p>
            <a:r>
              <a:rPr lang="en-IN"/>
              <a:t>Improve </a:t>
            </a:r>
            <a:r>
              <a:rPr lang="en-IN" b="1"/>
              <a:t>skill extraction</a:t>
            </a:r>
            <a:r>
              <a:rPr lang="en-IN"/>
              <a:t> with NLP</a:t>
            </a:r>
          </a:p>
          <a:p>
            <a:pPr marL="0" indent="0">
              <a:buNone/>
            </a:pPr>
            <a:endParaRPr lang="en-IN"/>
          </a:p>
          <a:p>
            <a:pPr marL="0" indent="0">
              <a:buNone/>
            </a:pPr>
            <a:endParaRPr lang="en-GB" b="0" i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352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FBCD-4E40-B862-FDE0-EBDA7248B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3683"/>
          </a:xfrm>
        </p:spPr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95436-E233-042E-3148-4623E62DA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762" y="1303283"/>
            <a:ext cx="8596668" cy="4519448"/>
          </a:xfrm>
        </p:spPr>
        <p:txBody>
          <a:bodyPr>
            <a:normAutofit/>
          </a:bodyPr>
          <a:lstStyle/>
          <a:p>
            <a:r>
              <a:rPr lang="en-IN"/>
              <a:t>In today’s fast-changing job market, finding the right opportunity can feel overwhelming. Our </a:t>
            </a:r>
            <a:r>
              <a:rPr lang="en-IN" b="1"/>
              <a:t>AI-powered job role prediction system</a:t>
            </a:r>
            <a:r>
              <a:rPr lang="en-IN"/>
              <a:t> makes this process easier by using </a:t>
            </a:r>
            <a:r>
              <a:rPr lang="en-IN" b="1"/>
              <a:t>Natural Language Processing (NLP) and Machine Learning</a:t>
            </a:r>
            <a:r>
              <a:rPr lang="en-IN"/>
              <a:t> to match candidates with the most suitable roles. By analysing skills and job descriptions, it provides </a:t>
            </a:r>
            <a:r>
              <a:rPr lang="en-IN" b="1"/>
              <a:t>smart, data-driven insights</a:t>
            </a:r>
            <a:r>
              <a:rPr lang="en-IN"/>
              <a:t> that help both job seekers find the right fit and employers connect with the best talent—making hiring faster, fairer, and more efficient.</a:t>
            </a:r>
          </a:p>
          <a:p>
            <a:endParaRPr lang="en-IN"/>
          </a:p>
          <a:p>
            <a:r>
              <a:rPr lang="en-IN" b="1"/>
              <a:t>What makes this project impactful?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/>
              <a:t>Efficiency:</a:t>
            </a:r>
            <a:r>
              <a:rPr lang="en-IN"/>
              <a:t> Automates manual job-matching efforts.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/>
              <a:t>Scalability:</a:t>
            </a:r>
            <a:r>
              <a:rPr lang="en-IN"/>
              <a:t> Can be expanded for multiple industries and roles.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/>
              <a:t>Future-Ready:</a:t>
            </a:r>
            <a:r>
              <a:rPr lang="en-IN"/>
              <a:t> With advancements like BERT and Deep Learning, accuracy  and relevance can be further improved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58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6" name="Rectangle 2095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97" name="Rectangle 2096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98" name="Straight Connector 2097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9" name="Straight Connector 2098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00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01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02" name="Isosceles Triangle 2066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03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04" name="Isosceles Triangle 2070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05" name="Freeform: Shape 2072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835CCE-EA8B-C676-BF3F-120A8741D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THANK YOU!</a:t>
            </a:r>
          </a:p>
        </p:txBody>
      </p:sp>
      <p:pic>
        <p:nvPicPr>
          <p:cNvPr id="2050" name="Picture 2" descr="10 Q and A ideas | question mark, emoji, sculpture lessons">
            <a:extLst>
              <a:ext uri="{FF2B5EF4-FFF2-40B4-BE49-F238E27FC236}">
                <a16:creationId xmlns:a16="http://schemas.microsoft.com/office/drawing/2014/main" id="{0DD73EA6-8895-0504-57C5-2D5FACC89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7251" y="1422496"/>
            <a:ext cx="3856774" cy="4101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5A3C22E-3985-7ADA-AFF2-FAC68FE06E9F}"/>
              </a:ext>
            </a:extLst>
          </p:cNvPr>
          <p:cNvSpPr txBox="1">
            <a:spLocks/>
          </p:cNvSpPr>
          <p:nvPr/>
        </p:nvSpPr>
        <p:spPr>
          <a:xfrm>
            <a:off x="7181725" y="2837329"/>
            <a:ext cx="4512988" cy="33179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We are up for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58281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102EB-7E6A-9FE1-227E-31FFA58A9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60395"/>
            <a:ext cx="8596668" cy="774461"/>
          </a:xfrm>
        </p:spPr>
        <p:txBody>
          <a:bodyPr/>
          <a:lstStyle/>
          <a:p>
            <a:r>
              <a:rPr lang="en-GB"/>
              <a:t>Project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A9D12-90E0-8538-52C2-A302605A6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47062"/>
            <a:ext cx="8596668" cy="46427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b="1">
                <a:ea typeface="+mn-lt"/>
                <a:cs typeface="+mn-lt"/>
              </a:rPr>
              <a:t>Scope:</a:t>
            </a:r>
            <a:endParaRPr lang="en-GB">
              <a:ea typeface="+mn-lt"/>
              <a:cs typeface="+mn-lt"/>
            </a:endParaRPr>
          </a:p>
          <a:p>
            <a:pPr lvl="1" indent="-342900">
              <a:buFont typeface="Courier New" charset="2"/>
              <a:buChar char="o"/>
            </a:pPr>
            <a:r>
              <a:rPr lang="en-GB" sz="1700">
                <a:ea typeface="+mn-lt"/>
                <a:cs typeface="+mn-lt"/>
              </a:rPr>
              <a:t>Review and compare resumes with job profiles in demand.</a:t>
            </a:r>
            <a:endParaRPr lang="en-GB" b="1">
              <a:ea typeface="+mn-lt"/>
              <a:cs typeface="+mn-lt"/>
            </a:endParaRPr>
          </a:p>
          <a:p>
            <a:r>
              <a:rPr lang="en-GB" b="1">
                <a:ea typeface="+mn-lt"/>
                <a:cs typeface="+mn-lt"/>
              </a:rPr>
              <a:t>Future Scope:</a:t>
            </a:r>
          </a:p>
          <a:p>
            <a:pPr lvl="1" indent="-342900">
              <a:buFont typeface="Courier New" charset="2"/>
              <a:buChar char="o"/>
            </a:pPr>
            <a:r>
              <a:rPr lang="en-GB">
                <a:ea typeface="+mn-lt"/>
                <a:cs typeface="+mn-lt"/>
              </a:rPr>
              <a:t>Offer recommendations for improving resumes based on current job market trends.</a:t>
            </a:r>
          </a:p>
          <a:p>
            <a:r>
              <a:rPr lang="en-GB" b="1">
                <a:ea typeface="+mn-lt"/>
                <a:cs typeface="+mn-lt"/>
              </a:rPr>
              <a:t>Key Features:</a:t>
            </a:r>
            <a:endParaRPr lang="en-GB">
              <a:ea typeface="+mn-lt"/>
              <a:cs typeface="+mn-lt"/>
            </a:endParaRPr>
          </a:p>
          <a:p>
            <a:pPr lvl="1" indent="-342900">
              <a:buFont typeface="Courier New" charset="2"/>
              <a:buChar char="o"/>
            </a:pPr>
            <a:r>
              <a:rPr lang="en-GB" b="1">
                <a:ea typeface="+mn-lt"/>
                <a:cs typeface="+mn-lt"/>
              </a:rPr>
              <a:t>Resume Analysis</a:t>
            </a:r>
            <a:r>
              <a:rPr lang="en-GB">
                <a:ea typeface="+mn-lt"/>
                <a:cs typeface="+mn-lt"/>
              </a:rPr>
              <a:t>: Evaluate the technical skills, experience, education, and other key elements of a resume.</a:t>
            </a:r>
          </a:p>
          <a:p>
            <a:pPr lvl="1" indent="-342900">
              <a:buFont typeface="Courier New" charset="2"/>
              <a:buChar char="o"/>
            </a:pPr>
            <a:r>
              <a:rPr lang="en-GB" b="1">
                <a:ea typeface="+mn-lt"/>
                <a:cs typeface="+mn-lt"/>
              </a:rPr>
              <a:t>Market Trends</a:t>
            </a:r>
            <a:r>
              <a:rPr lang="en-GB">
                <a:ea typeface="+mn-lt"/>
                <a:cs typeface="+mn-lt"/>
              </a:rPr>
              <a:t>: Compare the resume against current job trends and employer requirements.</a:t>
            </a:r>
          </a:p>
          <a:p>
            <a:pPr lvl="1" indent="-342900">
              <a:buFont typeface="Courier New" charset="2"/>
              <a:buChar char="o"/>
            </a:pPr>
            <a:r>
              <a:rPr lang="en-GB" b="1">
                <a:ea typeface="+mn-lt"/>
                <a:cs typeface="+mn-lt"/>
              </a:rPr>
              <a:t>Personalized Recommendations</a:t>
            </a:r>
            <a:r>
              <a:rPr lang="en-GB">
                <a:ea typeface="+mn-lt"/>
                <a:cs typeface="+mn-lt"/>
              </a:rPr>
              <a:t>: Suggest areas for improvement, including skills to acquire or highlight.</a:t>
            </a:r>
          </a:p>
          <a:p>
            <a:endParaRPr lang="en-GB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C36F0-F1B0-2902-D7D8-B2F62F52F557}"/>
              </a:ext>
            </a:extLst>
          </p:cNvPr>
          <p:cNvSpPr txBox="1"/>
          <p:nvPr/>
        </p:nvSpPr>
        <p:spPr>
          <a:xfrm>
            <a:off x="677334" y="934856"/>
            <a:ext cx="868738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We aim to create a recommendation system that analyses resumes against job market requirements. Provide actionable insights for improving resume alignment with job demand and scores based on algorithm.</a:t>
            </a:r>
            <a:endParaRPr lang="en-GB" b="1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74330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B727E-3177-A3AB-FF7E-54BF270EE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83779"/>
            <a:ext cx="8596668" cy="645065"/>
          </a:xfrm>
        </p:spPr>
        <p:txBody>
          <a:bodyPr/>
          <a:lstStyle/>
          <a:p>
            <a:r>
              <a:rPr lang="en-GB"/>
              <a:t>Key Timeline and Milestones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CA428-C6C1-93EC-9E08-37AB6087F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37301"/>
            <a:ext cx="8596668" cy="46140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b="1">
                <a:ea typeface="+mn-lt"/>
                <a:cs typeface="+mn-lt"/>
              </a:rPr>
              <a:t>Phase 1: Research &amp; Data Collection (2 weeks)</a:t>
            </a:r>
            <a:endParaRPr lang="en-GB" b="1"/>
          </a:p>
          <a:p>
            <a:pPr lvl="1">
              <a:buFont typeface="Courier New" charset="2"/>
              <a:buChar char="o"/>
            </a:pPr>
            <a:r>
              <a:rPr lang="en-GB" b="1">
                <a:ea typeface="+mn-lt"/>
                <a:cs typeface="+mn-lt"/>
              </a:rPr>
              <a:t>Collect job market data from Kaggle and professional platforms.</a:t>
            </a:r>
          </a:p>
          <a:p>
            <a:pPr lvl="1">
              <a:buFont typeface="Courier New" charset="2"/>
              <a:buChar char="o"/>
            </a:pPr>
            <a:r>
              <a:rPr lang="en-GB" b="1"/>
              <a:t>Collect dataset using python libraries, such as Faker, which can help in generating unique entries.</a:t>
            </a:r>
          </a:p>
          <a:p>
            <a:pPr marL="457200" lvl="1" indent="0">
              <a:buNone/>
            </a:pPr>
            <a:endParaRPr lang="en-GB" b="1">
              <a:ea typeface="+mn-lt"/>
              <a:cs typeface="+mn-lt"/>
            </a:endParaRPr>
          </a:p>
          <a:p>
            <a:r>
              <a:rPr lang="en-GB" b="1">
                <a:ea typeface="+mn-lt"/>
                <a:cs typeface="+mn-lt"/>
              </a:rPr>
              <a:t>Phase 2: Resume Analysis Algorithm Development (6 weeks) </a:t>
            </a:r>
            <a:endParaRPr lang="en-GB" sz="700" b="1">
              <a:solidFill>
                <a:srgbClr val="000000"/>
              </a:solidFill>
            </a:endParaRPr>
          </a:p>
          <a:p>
            <a:pPr lvl="1">
              <a:buFont typeface="Courier New" charset="2"/>
              <a:buChar char="o"/>
            </a:pPr>
            <a:r>
              <a:rPr lang="en-GB">
                <a:ea typeface="+mn-lt"/>
                <a:cs typeface="+mn-lt"/>
              </a:rPr>
              <a:t>To build an algorithm that extracts key resume details and compares them with job requirements. Testing and refinement will ensure accuracy, making it a reliable tool for efficient candidate evaluation.</a:t>
            </a:r>
          </a:p>
          <a:p>
            <a:pPr lvl="1">
              <a:buFont typeface="Courier New" charset="2"/>
              <a:buChar char="o"/>
            </a:pPr>
            <a:r>
              <a:rPr lang="en-GB">
                <a:ea typeface="+mn-lt"/>
                <a:cs typeface="+mn-lt"/>
              </a:rPr>
              <a:t>Develop a recommendation engine that ranks candidates based on skills and experience, using scoring and machine learning to ensure accurate and fair hiring decisions.</a:t>
            </a:r>
          </a:p>
          <a:p>
            <a:pPr marL="0" indent="0">
              <a:buNone/>
            </a:pPr>
            <a:endParaRPr lang="en-GB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71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9A3F9-9100-6553-F7FC-3EFA41110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541" y="218338"/>
            <a:ext cx="4304569" cy="816638"/>
          </a:xfrm>
        </p:spPr>
        <p:txBody>
          <a:bodyPr/>
          <a:lstStyle/>
          <a:p>
            <a:r>
              <a:rPr lang="en-US"/>
              <a:t>Data Preprocessing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BE8009-B58F-F059-26B3-F4F95161C44D}"/>
              </a:ext>
            </a:extLst>
          </p:cNvPr>
          <p:cNvSpPr txBox="1"/>
          <p:nvPr/>
        </p:nvSpPr>
        <p:spPr>
          <a:xfrm>
            <a:off x="604781" y="1131947"/>
            <a:ext cx="3973493" cy="5355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b="1" u="sng"/>
              <a:t>Sources:</a:t>
            </a:r>
          </a:p>
          <a:p>
            <a:endParaRPr lang="en-IN" b="1" u="sng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/>
              <a:t>Kaggle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/>
              <a:t>Open search</a:t>
            </a:r>
          </a:p>
          <a:p>
            <a:endParaRPr lang="en-IN" b="1"/>
          </a:p>
          <a:p>
            <a:r>
              <a:rPr lang="en-IN" b="1" u="sng"/>
              <a:t>Key Features Used:</a:t>
            </a:r>
          </a:p>
          <a:p>
            <a:endParaRPr lang="en-IN" b="1" u="sng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/>
              <a:t>Job Titles </a:t>
            </a:r>
            <a:r>
              <a:rPr lang="en-IN"/>
              <a:t>- job title represents the designation associated with a particular job description.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/>
              <a:t>Skills</a:t>
            </a:r>
            <a:r>
              <a:rPr lang="en-IN"/>
              <a:t>- list of technical and soft skills required for a given job.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/>
              <a:t>Job Descriptions </a:t>
            </a:r>
            <a:r>
              <a:rPr lang="en-IN"/>
              <a:t>- A textual summary of a job, specifying responsibilities, required skills, and qualifications.</a:t>
            </a:r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D5D6CEF-0DEA-E0AF-4C1D-E2FF9F7B81C9}"/>
              </a:ext>
            </a:extLst>
          </p:cNvPr>
          <p:cNvSpPr txBox="1">
            <a:spLocks/>
          </p:cNvSpPr>
          <p:nvPr/>
        </p:nvSpPr>
        <p:spPr>
          <a:xfrm>
            <a:off x="439242" y="218338"/>
            <a:ext cx="4304569" cy="8166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Dataset Description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41FADB-EC4D-BC4C-BC1B-21E15AD9B12E}"/>
              </a:ext>
            </a:extLst>
          </p:cNvPr>
          <p:cNvSpPr txBox="1"/>
          <p:nvPr/>
        </p:nvSpPr>
        <p:spPr>
          <a:xfrm>
            <a:off x="5244080" y="1131947"/>
            <a:ext cx="3973493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b="1"/>
              <a:t>Cleaning &amp; Formatting: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/>
              <a:t>Removing missing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/>
              <a:t>Standardizing text data</a:t>
            </a:r>
          </a:p>
          <a:p>
            <a:endParaRPr lang="en-IN"/>
          </a:p>
          <a:p>
            <a:r>
              <a:rPr lang="en-IN" b="1"/>
              <a:t>Feature Engineering:</a:t>
            </a:r>
            <a:r>
              <a:rPr lang="en-IN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/>
              <a:t>One-Hot Encoding</a:t>
            </a:r>
            <a:r>
              <a:rPr lang="en-IN"/>
              <a:t> for skills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/>
              <a:t>TF-IDF Vectorization</a:t>
            </a:r>
            <a:r>
              <a:rPr lang="en-IN"/>
              <a:t> for textual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17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F82024-D101-C42B-9C3B-A6E5CE79C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69081-2EFD-06BE-1128-6E15F3CE2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25412"/>
            <a:ext cx="8596668" cy="716951"/>
          </a:xfrm>
        </p:spPr>
        <p:txBody>
          <a:bodyPr/>
          <a:lstStyle/>
          <a:p>
            <a:r>
              <a:rPr lang="en-GB"/>
              <a:t>Algorithm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8DE2F-5846-B5FE-8EF6-E2AAA4BBF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21185"/>
            <a:ext cx="8596668" cy="455650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Font typeface="Wingdings" pitchFamily="2" charset="2"/>
              <a:buChar char="q"/>
            </a:pPr>
            <a:r>
              <a:rPr lang="en-GB" b="1">
                <a:solidFill>
                  <a:schemeClr val="tx1"/>
                </a:solidFill>
                <a:ea typeface="+mn-lt"/>
                <a:cs typeface="+mn-lt"/>
              </a:rPr>
              <a:t>TF-IDF + Cosine Similarity</a:t>
            </a:r>
            <a:r>
              <a:rPr lang="en-GB">
                <a:solidFill>
                  <a:schemeClr val="tx1"/>
                </a:solidFill>
                <a:ea typeface="+mn-lt"/>
                <a:cs typeface="+mn-lt"/>
              </a:rPr>
              <a:t> –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500">
                <a:solidFill>
                  <a:schemeClr val="tx1"/>
                </a:solidFill>
              </a:rPr>
              <a:t>TF-IDF (Term Frequency-Inverse Document Frequency), converts </a:t>
            </a:r>
            <a:r>
              <a:rPr lang="en-IN" sz="1500" b="1">
                <a:solidFill>
                  <a:schemeClr val="tx1"/>
                </a:solidFill>
              </a:rPr>
              <a:t>textual job descriptions</a:t>
            </a:r>
            <a:r>
              <a:rPr lang="en-IN" sz="1500">
                <a:solidFill>
                  <a:schemeClr val="tx1"/>
                </a:solidFill>
              </a:rPr>
              <a:t> into numerical values based on </a:t>
            </a:r>
            <a:r>
              <a:rPr lang="en-IN" sz="1500" b="1">
                <a:solidFill>
                  <a:schemeClr val="tx1"/>
                </a:solidFill>
              </a:rPr>
              <a:t>word importance</a:t>
            </a:r>
            <a:r>
              <a:rPr lang="en-IN" sz="1500">
                <a:solidFill>
                  <a:schemeClr val="tx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500">
                <a:solidFill>
                  <a:schemeClr val="tx1"/>
                </a:solidFill>
              </a:rPr>
              <a:t>Cosine-Similarity measures </a:t>
            </a:r>
            <a:r>
              <a:rPr lang="en-IN" sz="1500" b="1">
                <a:solidFill>
                  <a:schemeClr val="tx1"/>
                </a:solidFill>
              </a:rPr>
              <a:t>similarity</a:t>
            </a:r>
            <a:r>
              <a:rPr lang="en-IN" sz="1500">
                <a:solidFill>
                  <a:schemeClr val="tx1"/>
                </a:solidFill>
              </a:rPr>
              <a:t> between two texts by comparing </a:t>
            </a:r>
            <a:r>
              <a:rPr lang="en-IN" sz="1500" b="1">
                <a:solidFill>
                  <a:schemeClr val="tx1"/>
                </a:solidFill>
              </a:rPr>
              <a:t>vector angles</a:t>
            </a:r>
            <a:r>
              <a:rPr lang="en-IN" sz="1500">
                <a:solidFill>
                  <a:schemeClr val="tx1"/>
                </a:solidFill>
              </a:rPr>
              <a:t> in a high-dimensional space.</a:t>
            </a:r>
          </a:p>
          <a:p>
            <a:pPr marL="0" indent="0">
              <a:buNone/>
            </a:pPr>
            <a:endParaRPr lang="en-IN" sz="1500">
              <a:solidFill>
                <a:schemeClr val="tx1"/>
              </a:solidFill>
            </a:endParaRPr>
          </a:p>
          <a:p>
            <a:pPr>
              <a:buFont typeface="Wingdings" pitchFamily="2" charset="2"/>
              <a:buChar char="q"/>
            </a:pPr>
            <a:r>
              <a:rPr lang="en-GB" b="1">
                <a:solidFill>
                  <a:schemeClr val="tx1"/>
                </a:solidFill>
                <a:ea typeface="+mn-lt"/>
                <a:cs typeface="+mn-lt"/>
              </a:rPr>
              <a:t>BERT</a:t>
            </a:r>
            <a:r>
              <a:rPr lang="en-GB">
                <a:solidFill>
                  <a:schemeClr val="tx1"/>
                </a:solidFill>
                <a:ea typeface="+mn-lt"/>
                <a:cs typeface="+mn-lt"/>
              </a:rPr>
              <a:t> – </a:t>
            </a:r>
            <a:r>
              <a:rPr lang="en-GB" b="1">
                <a:solidFill>
                  <a:schemeClr val="tx1"/>
                </a:solidFill>
                <a:ea typeface="+mn-lt"/>
                <a:cs typeface="+mn-lt"/>
              </a:rPr>
              <a:t>Job-resume matching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500">
                <a:solidFill>
                  <a:schemeClr val="tx1"/>
                </a:solidFill>
              </a:rPr>
              <a:t>BERT (Bidirectional Encoder Representations from Transformers) is a powerful NLP model used for semantic understanding of text</a:t>
            </a:r>
            <a:r>
              <a:rPr lang="en-GB" sz="1500">
                <a:solidFill>
                  <a:schemeClr val="tx1"/>
                </a:solidFill>
                <a:ea typeface="+mn-lt"/>
                <a:cs typeface="+mn-lt"/>
              </a:rPr>
              <a:t>, it </a:t>
            </a:r>
            <a:r>
              <a:rPr lang="en-IN" sz="1500">
                <a:solidFill>
                  <a:schemeClr val="tx1"/>
                </a:solidFill>
                <a:ea typeface="+mn-lt"/>
                <a:cs typeface="+mn-lt"/>
              </a:rPr>
              <a:t>c</a:t>
            </a:r>
            <a:r>
              <a:rPr lang="en-IN" sz="1500">
                <a:solidFill>
                  <a:schemeClr val="tx1"/>
                </a:solidFill>
              </a:rPr>
              <a:t>aptures the meaning behind job descriptions &amp; resumes.</a:t>
            </a:r>
          </a:p>
          <a:p>
            <a:pPr marL="0" indent="0">
              <a:buNone/>
            </a:pPr>
            <a:endParaRPr lang="en-IN" sz="1500">
              <a:solidFill>
                <a:schemeClr val="tx1"/>
              </a:solidFill>
            </a:endParaRPr>
          </a:p>
          <a:p>
            <a:pPr>
              <a:buFont typeface="Wingdings" pitchFamily="2" charset="2"/>
              <a:buChar char="q"/>
            </a:pPr>
            <a:r>
              <a:rPr lang="en-GB" b="1">
                <a:solidFill>
                  <a:schemeClr val="tx1"/>
                </a:solidFill>
                <a:ea typeface="+mn-lt"/>
                <a:cs typeface="+mn-lt"/>
              </a:rPr>
              <a:t>KNN/ Random Forest </a:t>
            </a:r>
            <a:r>
              <a:rPr lang="en-GB">
                <a:solidFill>
                  <a:schemeClr val="tx1"/>
                </a:solidFill>
                <a:ea typeface="+mn-lt"/>
                <a:cs typeface="+mn-lt"/>
              </a:rPr>
              <a:t>– Training the model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500">
                <a:solidFill>
                  <a:schemeClr val="tx1"/>
                </a:solidFill>
              </a:rPr>
              <a:t>KNN finds the </a:t>
            </a:r>
            <a:r>
              <a:rPr lang="en-IN" sz="1500" b="1">
                <a:solidFill>
                  <a:schemeClr val="tx1"/>
                </a:solidFill>
              </a:rPr>
              <a:t>closest job roles</a:t>
            </a:r>
            <a:r>
              <a:rPr lang="en-IN" sz="1500">
                <a:solidFill>
                  <a:schemeClr val="tx1"/>
                </a:solidFill>
              </a:rPr>
              <a:t> based on skill similarity.</a:t>
            </a:r>
            <a:endParaRPr lang="en-GB" sz="1500">
              <a:solidFill>
                <a:schemeClr val="tx1"/>
              </a:solidFill>
              <a:ea typeface="+mn-lt"/>
              <a:cs typeface="+mn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500">
                <a:solidFill>
                  <a:schemeClr val="tx1"/>
                </a:solidFill>
              </a:rPr>
              <a:t>Random Forest is a </a:t>
            </a:r>
            <a:r>
              <a:rPr lang="en-IN" sz="1500" b="1">
                <a:solidFill>
                  <a:schemeClr val="tx1"/>
                </a:solidFill>
              </a:rPr>
              <a:t>decision tree-based ensemble model</a:t>
            </a:r>
            <a:r>
              <a:rPr lang="en-IN" sz="1500">
                <a:solidFill>
                  <a:schemeClr val="tx1"/>
                </a:solidFill>
              </a:rPr>
              <a:t> that improves accuracy.</a:t>
            </a:r>
            <a:endParaRPr lang="en-GB" sz="1500">
              <a:solidFill>
                <a:schemeClr val="tx1"/>
              </a:solidFill>
            </a:endParaRPr>
          </a:p>
          <a:p>
            <a:endParaRPr lang="en-GB" sz="1500" b="1">
              <a:solidFill>
                <a:schemeClr val="tx1"/>
              </a:solidFill>
              <a:ea typeface="+mn-lt"/>
              <a:cs typeface="+mn-lt"/>
            </a:endParaRPr>
          </a:p>
          <a:p>
            <a:endParaRPr lang="en-GB" b="1"/>
          </a:p>
          <a:p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3DAE4B-9FB7-E4D4-C64A-AE720983C22C}"/>
              </a:ext>
            </a:extLst>
          </p:cNvPr>
          <p:cNvSpPr txBox="1"/>
          <p:nvPr/>
        </p:nvSpPr>
        <p:spPr>
          <a:xfrm>
            <a:off x="677334" y="1025504"/>
            <a:ext cx="61012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>
                <a:ea typeface="+mn-lt"/>
                <a:cs typeface="+mn-lt"/>
              </a:rPr>
              <a:t>Resume-Job Matching: Scoring &amp; Analysis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60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9D45-3765-57BA-51E2-B5DB6E9D6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6644" y="-10510"/>
            <a:ext cx="5232827" cy="641131"/>
          </a:xfrm>
        </p:spPr>
        <p:txBody>
          <a:bodyPr/>
          <a:lstStyle/>
          <a:p>
            <a:r>
              <a:rPr lang="en-US"/>
              <a:t>Working of the model :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B196F77-6C19-7952-99C4-B2F8A6BEB9B7}"/>
              </a:ext>
            </a:extLst>
          </p:cNvPr>
          <p:cNvSpPr/>
          <p:nvPr/>
        </p:nvSpPr>
        <p:spPr>
          <a:xfrm>
            <a:off x="78244" y="323906"/>
            <a:ext cx="1014832" cy="64113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START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53070FD-C24D-691C-7AF7-527CD4B19FA6}"/>
              </a:ext>
            </a:extLst>
          </p:cNvPr>
          <p:cNvSpPr/>
          <p:nvPr/>
        </p:nvSpPr>
        <p:spPr>
          <a:xfrm>
            <a:off x="1390731" y="965037"/>
            <a:ext cx="1014832" cy="6411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Load Dataset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EEF342C-DA7E-A14D-0BC2-832D6239B44D}"/>
              </a:ext>
            </a:extLst>
          </p:cNvPr>
          <p:cNvSpPr/>
          <p:nvPr/>
        </p:nvSpPr>
        <p:spPr>
          <a:xfrm>
            <a:off x="2860872" y="1271752"/>
            <a:ext cx="2702723" cy="6411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Clean column data + extract job roles &amp; skills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EF5A0FF-06D1-5BDA-B0C0-E24DADFA30DA}"/>
              </a:ext>
            </a:extLst>
          </p:cNvPr>
          <p:cNvSpPr/>
          <p:nvPr/>
        </p:nvSpPr>
        <p:spPr>
          <a:xfrm>
            <a:off x="5882270" y="1600911"/>
            <a:ext cx="1923582" cy="6411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One-hot encode skills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DC91134-9FF3-606A-DB36-86ACFF1AAF97}"/>
              </a:ext>
            </a:extLst>
          </p:cNvPr>
          <p:cNvSpPr/>
          <p:nvPr/>
        </p:nvSpPr>
        <p:spPr>
          <a:xfrm>
            <a:off x="7581690" y="2467305"/>
            <a:ext cx="1923582" cy="6411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Train Model</a:t>
            </a:r>
            <a:br>
              <a:rPr lang="en-US" sz="1600"/>
            </a:br>
            <a:r>
              <a:rPr lang="en-US" sz="1600"/>
              <a:t>(KNN/ Random Forest)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C1AD909-0907-7D7A-DD63-2D302530DBF8}"/>
              </a:ext>
            </a:extLst>
          </p:cNvPr>
          <p:cNvSpPr/>
          <p:nvPr/>
        </p:nvSpPr>
        <p:spPr>
          <a:xfrm>
            <a:off x="4405707" y="2787870"/>
            <a:ext cx="2649681" cy="6411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Evaluate model (accuracy, precision, F1-score, Recall)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BACA6A6-6C4E-A81C-1F67-09C4CCE74E9D}"/>
              </a:ext>
            </a:extLst>
          </p:cNvPr>
          <p:cNvSpPr/>
          <p:nvPr/>
        </p:nvSpPr>
        <p:spPr>
          <a:xfrm>
            <a:off x="2028207" y="3138614"/>
            <a:ext cx="1851198" cy="6411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Cross-validation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856EFC5-0778-2C72-4F0F-C3485E78BCA4}"/>
              </a:ext>
            </a:extLst>
          </p:cNvPr>
          <p:cNvSpPr/>
          <p:nvPr/>
        </p:nvSpPr>
        <p:spPr>
          <a:xfrm>
            <a:off x="512088" y="4033023"/>
            <a:ext cx="2458462" cy="6411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Extract User skills from resume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233F4FF-4895-6144-91B2-9BEE4AA83BC8}"/>
              </a:ext>
            </a:extLst>
          </p:cNvPr>
          <p:cNvSpPr/>
          <p:nvPr/>
        </p:nvSpPr>
        <p:spPr>
          <a:xfrm>
            <a:off x="3399147" y="4353943"/>
            <a:ext cx="2458462" cy="6411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Transform user skills or prediction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2E96221-18C0-8269-F9AC-D1EAB0A4390C}"/>
              </a:ext>
            </a:extLst>
          </p:cNvPr>
          <p:cNvSpPr/>
          <p:nvPr/>
        </p:nvSpPr>
        <p:spPr>
          <a:xfrm>
            <a:off x="6095999" y="5018696"/>
            <a:ext cx="2903803" cy="6411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Predict best matching job role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A6AF6D-B2A1-169D-D5FF-1BB8B2B60F76}"/>
              </a:ext>
            </a:extLst>
          </p:cNvPr>
          <p:cNvSpPr/>
          <p:nvPr/>
        </p:nvSpPr>
        <p:spPr>
          <a:xfrm>
            <a:off x="2953806" y="5780030"/>
            <a:ext cx="2903803" cy="64113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Display result (Job role + matching score)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82F71A8-39B1-B1D9-16B9-48CD11B80977}"/>
              </a:ext>
            </a:extLst>
          </p:cNvPr>
          <p:cNvSpPr/>
          <p:nvPr/>
        </p:nvSpPr>
        <p:spPr>
          <a:xfrm>
            <a:off x="883315" y="6139314"/>
            <a:ext cx="1014832" cy="64113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END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D501B458-9845-C881-52F3-8404C3BBCF05}"/>
              </a:ext>
            </a:extLst>
          </p:cNvPr>
          <p:cNvCxnSpPr>
            <a:cxnSpLocks/>
            <a:stCxn id="4" idx="3"/>
            <a:endCxn id="5" idx="0"/>
          </p:cNvCxnSpPr>
          <p:nvPr/>
        </p:nvCxnSpPr>
        <p:spPr>
          <a:xfrm>
            <a:off x="1093076" y="644472"/>
            <a:ext cx="805071" cy="3205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3298276D-FB2D-1352-D282-FEC98B2DC008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2405563" y="1118039"/>
            <a:ext cx="1806671" cy="15371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08CDFB8C-C7B0-3EE3-68C0-4A6B76934FEC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563595" y="1436330"/>
            <a:ext cx="1280466" cy="16458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D8351CDD-5AB0-8DEF-AB0F-73425226748D}"/>
              </a:ext>
            </a:extLst>
          </p:cNvPr>
          <p:cNvCxnSpPr>
            <a:stCxn id="7" idx="3"/>
            <a:endCxn id="8" idx="0"/>
          </p:cNvCxnSpPr>
          <p:nvPr/>
        </p:nvCxnSpPr>
        <p:spPr>
          <a:xfrm>
            <a:off x="7805852" y="1921476"/>
            <a:ext cx="737629" cy="54582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166BE6F3-CD82-2100-2F2C-C1BAD20BE1F5}"/>
              </a:ext>
            </a:extLst>
          </p:cNvPr>
          <p:cNvCxnSpPr>
            <a:cxnSpLocks/>
            <a:endCxn id="11" idx="0"/>
          </p:cNvCxnSpPr>
          <p:nvPr/>
        </p:nvCxnSpPr>
        <p:spPr>
          <a:xfrm rot="10800000" flipV="1">
            <a:off x="5730548" y="2574280"/>
            <a:ext cx="1817352" cy="21359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565F5E00-F15E-80C2-BE15-EC316BBD8A3A}"/>
              </a:ext>
            </a:extLst>
          </p:cNvPr>
          <p:cNvCxnSpPr>
            <a:cxnSpLocks/>
            <a:endCxn id="12" idx="0"/>
          </p:cNvCxnSpPr>
          <p:nvPr/>
        </p:nvCxnSpPr>
        <p:spPr>
          <a:xfrm rot="10800000" flipV="1">
            <a:off x="2953807" y="2924466"/>
            <a:ext cx="1485693" cy="21414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96C017A1-481C-3680-6CD8-CAB8D8C39F39}"/>
              </a:ext>
            </a:extLst>
          </p:cNvPr>
          <p:cNvCxnSpPr>
            <a:stCxn id="12" idx="1"/>
            <a:endCxn id="13" idx="0"/>
          </p:cNvCxnSpPr>
          <p:nvPr/>
        </p:nvCxnSpPr>
        <p:spPr>
          <a:xfrm rot="10800000" flipV="1">
            <a:off x="1741319" y="3459179"/>
            <a:ext cx="286888" cy="5738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4D9015D3-480B-7EB2-E473-1F5935F01F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2970550" y="4172222"/>
            <a:ext cx="1657828" cy="18172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D6602F1F-FB98-2F53-4F9C-4C50DF7B4619}"/>
              </a:ext>
            </a:extLst>
          </p:cNvPr>
          <p:cNvCxnSpPr>
            <a:stCxn id="14" idx="3"/>
            <a:endCxn id="15" idx="0"/>
          </p:cNvCxnSpPr>
          <p:nvPr/>
        </p:nvCxnSpPr>
        <p:spPr>
          <a:xfrm>
            <a:off x="5857609" y="4674508"/>
            <a:ext cx="1690292" cy="3441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C8F25F33-511D-ABD4-BB78-FE114F7CD380}"/>
              </a:ext>
            </a:extLst>
          </p:cNvPr>
          <p:cNvCxnSpPr>
            <a:stCxn id="15" idx="2"/>
            <a:endCxn id="16" idx="3"/>
          </p:cNvCxnSpPr>
          <p:nvPr/>
        </p:nvCxnSpPr>
        <p:spPr>
          <a:xfrm rot="5400000">
            <a:off x="6482371" y="5035064"/>
            <a:ext cx="440769" cy="169029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B854EA16-00A1-194E-5DD1-15E1BFD8E091}"/>
              </a:ext>
            </a:extLst>
          </p:cNvPr>
          <p:cNvCxnSpPr>
            <a:cxnSpLocks/>
            <a:endCxn id="17" idx="0"/>
          </p:cNvCxnSpPr>
          <p:nvPr/>
        </p:nvCxnSpPr>
        <p:spPr>
          <a:xfrm rot="10800000" flipV="1">
            <a:off x="1390732" y="5892962"/>
            <a:ext cx="1563075" cy="24635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751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E6B15-DE80-1414-CD5E-BAA5D1E90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36331"/>
            <a:ext cx="8596668" cy="704193"/>
          </a:xfrm>
        </p:spPr>
        <p:txBody>
          <a:bodyPr/>
          <a:lstStyle/>
          <a:p>
            <a:r>
              <a:rPr lang="en-US"/>
              <a:t>Model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B2EF4-C869-5CD3-9F00-2DC89B240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35117"/>
            <a:ext cx="8596668" cy="490624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charset="2"/>
              <a:buChar char="Ø"/>
            </a:pPr>
            <a:r>
              <a:rPr lang="en-IN" b="1"/>
              <a:t>Accuracy:</a:t>
            </a:r>
            <a:r>
              <a:rPr lang="en-IN"/>
              <a:t> 51.49% </a:t>
            </a:r>
            <a:endParaRPr lang="en-US"/>
          </a:p>
          <a:p>
            <a:pPr>
              <a:buFont typeface="Wingdings" charset="2"/>
              <a:buChar char="Ø"/>
            </a:pPr>
            <a:r>
              <a:rPr lang="en-IN" b="1"/>
              <a:t>Precision:</a:t>
            </a:r>
            <a:r>
              <a:rPr lang="en-IN"/>
              <a:t> 75.02% </a:t>
            </a:r>
          </a:p>
          <a:p>
            <a:pPr>
              <a:buFont typeface="Wingdings" charset="2"/>
              <a:buChar char="Ø"/>
            </a:pPr>
            <a:r>
              <a:rPr lang="en-IN" b="1"/>
              <a:t>Recall:</a:t>
            </a:r>
            <a:r>
              <a:rPr lang="en-IN"/>
              <a:t> 51.49% </a:t>
            </a:r>
          </a:p>
          <a:p>
            <a:pPr>
              <a:buFont typeface="Wingdings" charset="2"/>
              <a:buChar char="Ø"/>
            </a:pPr>
            <a:r>
              <a:rPr lang="en-IN" b="1"/>
              <a:t>F1-Score:</a:t>
            </a:r>
            <a:r>
              <a:rPr lang="en-IN"/>
              <a:t> 35.00%</a:t>
            </a:r>
          </a:p>
          <a:p>
            <a:pPr>
              <a:buFont typeface="Wingdings" charset="2"/>
              <a:buChar char="Ø"/>
            </a:pPr>
            <a:endParaRPr lang="en-IN"/>
          </a:p>
          <a:p>
            <a:pPr marL="0" indent="0">
              <a:buNone/>
            </a:pPr>
            <a:r>
              <a:rPr lang="en-IN" b="1" u="sng"/>
              <a:t>Key Observation:</a:t>
            </a:r>
          </a:p>
          <a:p>
            <a:pPr marL="285750" indent="-285750">
              <a:buFont typeface="Wingdings" charset="2"/>
              <a:buChar char="Ø"/>
            </a:pPr>
            <a:r>
              <a:rPr lang="en-IN">
                <a:ea typeface="+mn-lt"/>
                <a:cs typeface="+mn-lt"/>
              </a:rPr>
              <a:t>With an accuracy of 51.49%, the model shows potential but has room for improvement in making more consistent and reliable predictions.</a:t>
            </a:r>
          </a:p>
          <a:p>
            <a:pPr marL="285750" indent="-285750">
              <a:buFont typeface="Wingdings" charset="2"/>
              <a:buChar char="Ø"/>
            </a:pPr>
            <a:r>
              <a:rPr lang="en-IN">
                <a:ea typeface="+mn-lt"/>
                <a:cs typeface="+mn-lt"/>
              </a:rPr>
              <a:t>The model demonstrates strong precision at 75.02%, meaning that when it predicts a designation, it is often accurate.</a:t>
            </a:r>
          </a:p>
          <a:p>
            <a:pPr marL="285750" indent="-285750">
              <a:buFont typeface="Wingdings" charset="2"/>
              <a:buChar char="Ø"/>
            </a:pPr>
            <a:r>
              <a:rPr lang="en-IN">
                <a:ea typeface="+mn-lt"/>
                <a:cs typeface="+mn-lt"/>
              </a:rPr>
              <a:t>With 51.49% recall, it successfully identifies a significant portion of relevant cases, though there is room to capture even more.</a:t>
            </a:r>
            <a:endParaRPr lang="en-IN"/>
          </a:p>
        </p:txBody>
      </p:sp>
      <p:pic>
        <p:nvPicPr>
          <p:cNvPr id="4" name="Picture 3" descr="A screen shot of a black background&#10;&#10;AI-generated content may be incorrect.">
            <a:extLst>
              <a:ext uri="{FF2B5EF4-FFF2-40B4-BE49-F238E27FC236}">
                <a16:creationId xmlns:a16="http://schemas.microsoft.com/office/drawing/2014/main" id="{6AF5672C-20A6-91B5-AC58-029AE584B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5989" y="1048429"/>
            <a:ext cx="4381500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451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5-03-08 at 08.52.22">
            <a:hlinkClick r:id="" action="ppaction://media"/>
            <a:extLst>
              <a:ext uri="{FF2B5EF4-FFF2-40B4-BE49-F238E27FC236}">
                <a16:creationId xmlns:a16="http://schemas.microsoft.com/office/drawing/2014/main" id="{6BE0E8C8-50F0-C9F4-E639-2461C7FCBE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0790" y="685800"/>
            <a:ext cx="8778875" cy="54864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4DDB0DF-995A-F5E2-E78E-E06A5709E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883" y="104403"/>
            <a:ext cx="8596668" cy="756745"/>
          </a:xfrm>
        </p:spPr>
        <p:txBody>
          <a:bodyPr/>
          <a:lstStyle/>
          <a:p>
            <a:r>
              <a:rPr lang="en-US"/>
              <a:t>EDA of data</a:t>
            </a:r>
          </a:p>
        </p:txBody>
      </p:sp>
    </p:spTree>
    <p:extLst>
      <p:ext uri="{BB962C8B-B14F-4D97-AF65-F5344CB8AC3E}">
        <p14:creationId xmlns:p14="http://schemas.microsoft.com/office/powerpoint/2010/main" val="215578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5-03-08 at 08.57.04">
            <a:hlinkClick r:id="" action="ppaction://media"/>
            <a:extLst>
              <a:ext uri="{FF2B5EF4-FFF2-40B4-BE49-F238E27FC236}">
                <a16:creationId xmlns:a16="http://schemas.microsoft.com/office/drawing/2014/main" id="{D114791E-4D97-801F-BEB8-32C1D27B8B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556" y="847436"/>
            <a:ext cx="8984528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Application>Microsoft Office PowerPoint</Application>
  <PresentationFormat>Widescreen</PresentationFormat>
  <Slides>12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Facet</vt:lpstr>
      <vt:lpstr>Ace the Space</vt:lpstr>
      <vt:lpstr>Project Objective</vt:lpstr>
      <vt:lpstr>Key Timeline and Milestones</vt:lpstr>
      <vt:lpstr>Data Preprocessing</vt:lpstr>
      <vt:lpstr>Algorithm Structure</vt:lpstr>
      <vt:lpstr>Working of the model :</vt:lpstr>
      <vt:lpstr>Model Evaluation</vt:lpstr>
      <vt:lpstr>EDA of data</vt:lpstr>
      <vt:lpstr>PowerPoint Presentation</vt:lpstr>
      <vt:lpstr>Challenges 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49</cp:revision>
  <dcterms:created xsi:type="dcterms:W3CDTF">2025-02-05T20:33:45Z</dcterms:created>
  <dcterms:modified xsi:type="dcterms:W3CDTF">2025-03-08T16:58:27Z</dcterms:modified>
</cp:coreProperties>
</file>